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8" r:id="rId3"/>
    <p:sldMasterId id="2147483690" r:id="rId4"/>
    <p:sldMasterId id="2147483702" r:id="rId5"/>
    <p:sldMasterId id="2147483714" r:id="rId6"/>
  </p:sldMasterIdLst>
  <p:notesMasterIdLst>
    <p:notesMasterId r:id="rId26"/>
  </p:notesMasterIdLst>
  <p:sldIdLst>
    <p:sldId id="295" r:id="rId7"/>
    <p:sldId id="307" r:id="rId8"/>
    <p:sldId id="308" r:id="rId9"/>
    <p:sldId id="261" r:id="rId10"/>
    <p:sldId id="258" r:id="rId11"/>
    <p:sldId id="296" r:id="rId12"/>
    <p:sldId id="257" r:id="rId13"/>
    <p:sldId id="266" r:id="rId14"/>
    <p:sldId id="265" r:id="rId15"/>
    <p:sldId id="262" r:id="rId16"/>
    <p:sldId id="277" r:id="rId17"/>
    <p:sldId id="278" r:id="rId18"/>
    <p:sldId id="279" r:id="rId19"/>
    <p:sldId id="324" r:id="rId20"/>
    <p:sldId id="322" r:id="rId21"/>
    <p:sldId id="280" r:id="rId22"/>
    <p:sldId id="327" r:id="rId23"/>
    <p:sldId id="328" r:id="rId24"/>
    <p:sldId id="3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38C97-ED12-408B-9A96-1EC22CDC830D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6ABFA-1F57-4C4F-9542-5151E23CD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14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1513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3/1/2021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00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8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33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273855" y="5008332"/>
            <a:ext cx="11617291" cy="167920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60650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  <a:prstGeom prst="rect">
            <a:avLst/>
          </a:prstGeo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  <a:prstGeom prst="rect">
            <a:avLst/>
          </a:prstGeo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/>
          <a:lstStyle/>
          <a:p>
            <a:fld id="{55714EA6-6D7F-42C9-9A5B-EC7562215CE0}" type="datetimeFigureOut">
              <a:rPr lang="pt-PT" smtClean="0"/>
              <a:t>01/03/2021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</p:spPr>
        <p:txBody>
          <a:bodyPr/>
          <a:lstStyle/>
          <a:p>
            <a:fld id="{C53C017C-1ADD-4265-AE1B-207A25693320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7387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6932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2842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0107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7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9839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870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49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566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6836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2783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8988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3553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904A-0328-4B0F-A989-CC13FD374F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2C25-CCA8-41EF-9803-454F4A2B4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D63DF-099F-4EE3-AC8A-727E6D24F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60384-95FE-477F-8EA4-5901898D0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84CA1-D3FF-464D-B0CD-3C8E43A0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982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90308-DDF8-44D4-9AB3-AA7569BB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76FD6-EFBA-4657-B2A4-93EDDE383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8381F-2CD3-482A-9251-718ADB4F0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0C94-9D20-47F5-9148-D43723FD8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0F4CC-914B-4AF2-A763-BA6BD308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7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C5475-9570-43CE-9FFD-DAAE74092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E6F7E-23C3-4CAF-BE15-208B1CCE5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57FD5-9D6D-4FCC-9C95-1CDD1577E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66074D-9248-473D-9771-C7E72D6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731E4-0F9A-4B47-A1D5-0580FB66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41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5E24-2290-4F48-B1FD-ED6DAA87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A3DB9F-2FA5-42D6-9723-8310568E15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B2D8BB-C27B-4132-B168-5EEF84B09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B9C3C4-6BA5-4F74-8897-461D4F15A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16809-21D7-4A67-9B53-61EA6235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263FD-EDBF-41BA-91C8-E8828FD2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65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EF26B-B895-40B4-B146-FE98E3F0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193AC-76A8-4492-BA16-146B4D5B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48645-01C0-4B1E-BE8F-C2DC7C321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6D157-06D5-40F8-A0B9-7FE4B3D584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8A8-14E5-44A9-B31F-C2081E7B28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ADD6E3-7508-4DF7-9CEE-38327CAD6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6E8BE-CF29-4AEB-9CB0-1AA74099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5F1647-F9EA-468E-8193-E0AD18925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2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676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59BC9-17FB-44F7-9EE4-FF392615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EA05BD-CFA4-4D76-B1D7-88B2E44E8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2CF427-9913-43BD-AB9F-513BE80A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4F5A8-F8F8-44A4-9BBD-D1242B123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213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A644A-BBBD-4C19-9254-FECB99D7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020C4-CD07-4786-8351-BC1AE0A0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48184A-C3BC-4A31-B407-136B3A29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0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FE357-01CF-405A-9928-65C80328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A0057-758D-47CC-8A2E-DC5671E4C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1D0A9-1F4F-4D28-BD2D-2708C1876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9927A-C69B-4228-8E9A-F14D1C718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B069E-705B-44FA-B569-000D663E7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9CFA11-FCDB-496E-ADAF-B7709C649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42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88C-7A75-4C37-BBA4-8EAF951E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7C89CF-299D-4DB4-8D44-C108A2576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0807D-51A4-4793-A722-2052F9FA0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54C93-494B-4FC5-95ED-DA67BBC88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378C1-9E2D-4C79-B728-328E8B57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B085F-92EC-4A35-84F8-95152A89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04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3DF7-5E33-472C-A33E-8D0D86B0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F6701-8B31-4977-B672-2F6DD6E05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E9338-1EF4-4E24-84F0-1299A537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2DE24-E28D-43E7-8CE7-CB01596ED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879B9-A999-4ACD-AEA8-9A9FC5C1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80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6E6C3-E7B1-4789-8AD3-AED199B34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A5CD8-80F7-441C-BFEE-5DB4C0BAF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4E573-593D-4072-AD11-FB8F2ACD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6F782-1B76-4C18-A2FB-08D389EEA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A09C2-C07E-4BE2-B1ED-8661A02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4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336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92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611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0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69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057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98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98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977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44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758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26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02E0-3CF8-4E24-81B3-2F8BA88B3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C60C5-7A2B-4DFD-96E1-01604D8CE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4E459-7486-4B42-ACF5-2E696CFE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287593-6C9D-4819-B9A1-8305C77C3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AA90C-99A2-46E9-AA59-2B16966E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74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A35D2-44DD-4B76-9AA1-B36F00C1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7A2B4-F2EA-43B8-9DC6-EEA11C78FC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7ECB9-5C8D-40A0-AC0E-1C34E85D6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88B15-E594-42DC-9743-0940DD157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E6921-66A2-4B34-A922-FF7994374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281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72FD5-B2EB-4B3A-B297-5BA4C6FD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A6124-D70A-40CF-952C-0A266C080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549FA-30AD-4650-BB05-7B0C664D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77222-B334-47DA-9E27-84E10DFD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ADB31-983D-48D7-88B0-865312891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3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32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BE301-A5B7-40F2-8C10-3E914FD9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FE460-111D-4226-B151-E2CE9424F3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D131F-050B-4C6B-9D1F-DD4C3AA06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ABB63-B35C-4035-B933-E6544600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DA0B9-70F2-4AC5-B34F-23DA3AD9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BC2AD-B4F5-418D-8D3F-25FE89F3D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073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9BDAB-69E0-49CF-93FD-33A5AA73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5C6675-0F97-4F1D-AB4B-3E5A6BEBF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CD7C7-0CAA-4AC3-94C7-83BE526C7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67A55C-D5B4-476F-9EE5-1055D774C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0F40AE-B2C2-470F-B57A-12F5DFEA7C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F60488-AE6F-4FCD-B151-27D51E7DC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754DFE-6D61-4939-A355-7B87E8FFF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21D1DB-29B7-4639-B021-8ED39930B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826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9E78-0136-4EA2-B75A-DA378111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080D56-EEC8-41FF-A5ED-02EFF3962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E66876-EC0B-43E7-A2F2-276DBA600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157C7-E477-43C3-9638-C4E89768F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182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6D051-F80A-4E3E-907A-A4A9A3759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D459B-BAEF-4FCE-9E54-07DD52EBA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95BF1-45B5-4E80-A3DE-D5F27F538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71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5FE74-C712-49B0-B4AB-08B66112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3F77F-354B-4098-8D2C-B10762813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70CB86-8688-476C-B1C1-43AD28F57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F5917-01CF-42D8-8814-25BD4E4E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E54D1-0A3A-493D-95C9-DB111B64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CCA99-D9EE-4312-BEF5-1EF25D0F7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4929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D48B4-E844-4B94-965E-74D29B508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8C297F-5EAA-44CB-ACD2-50F3F7FB03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0971A-5B4B-4B50-A33E-B421276BC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76A43-45CE-493E-B30A-0B8C2390C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8CEC1-26CC-4176-A942-3B240D9F1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8BC52-3EBE-4D20-914C-B4607FBD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938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C66A6-9571-47AF-BBD1-4BEB539A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F4C3A4-7FCD-4431-B17E-F3AD318F8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C219F-064B-427D-8B69-D983C5EE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83375-84F5-48B8-9950-EA98138B7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0204C-24E9-498A-A39E-79F0BAF4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183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4A18F4-C2C6-450A-9EB4-FE6C6211CC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64FF33-633F-439E-A0F6-120E711CB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2A5F9-7E4D-42C8-84F4-1691F1A10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64D75-173A-4FE4-8386-E889B7244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70C73-1F17-4CC3-8D8B-D8D7ADF1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17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3/1/2021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711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3/1/2021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55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77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3/1/2021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/>
          <p:cNvSpPr/>
          <p:nvPr userDrawn="1"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 userDrawn="1"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491" y="116632"/>
            <a:ext cx="1428955" cy="3153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ângulo 4"/>
          <p:cNvSpPr/>
          <p:nvPr userDrawn="1"/>
        </p:nvSpPr>
        <p:spPr>
          <a:xfrm>
            <a:off x="292958" y="548680"/>
            <a:ext cx="11606085" cy="6120681"/>
          </a:xfrm>
          <a:prstGeom prst="rect">
            <a:avLst/>
          </a:prstGeom>
          <a:solidFill>
            <a:schemeClr val="bg1"/>
          </a:solidFill>
          <a:ln w="57150">
            <a:solidFill>
              <a:srgbClr val="006666"/>
            </a:solidFill>
          </a:ln>
          <a:effectLst>
            <a:outerShdw blurRad="635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800"/>
          </a:p>
        </p:txBody>
      </p:sp>
    </p:spTree>
    <p:extLst>
      <p:ext uri="{BB962C8B-B14F-4D97-AF65-F5344CB8AC3E}">
        <p14:creationId xmlns:p14="http://schemas.microsoft.com/office/powerpoint/2010/main" val="202170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5DAB1-DA7A-462D-B533-0F5229A962DE}" type="datetimeFigureOut">
              <a:rPr lang="es-ES" smtClean="0"/>
              <a:t>01/03/2021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C0087-7737-4A82-A88C-48BB31D5426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43489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70457C-2063-4B7D-8C93-8179463F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BC783-F8A4-4B72-B8C5-ABC36273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9E97B-0395-44C0-84CC-E594117CE9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4906D-48AC-4D3E-9118-1816CAF92D0E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6BDBA-DFDD-42F6-915F-DFBEFF928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85802-C30E-4C6A-9A50-E6E0C04CC8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EAE34-7BD0-49B2-BC02-82674238A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90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1C313-8CAB-43AB-9EBC-D3D35EED0577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A4C90C-5901-4702-B527-9EC8883E6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9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E39CF5-0843-49F3-AD79-C81E1C02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7AC8F-450F-4A4F-AC7F-1FC48DE399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0BE97-24BB-447D-B01A-F2D07AE6C6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B000B-F141-4D4F-93DB-80DDDFE3D0B2}" type="datetimeFigureOut">
              <a:rPr lang="en-US" smtClean="0"/>
              <a:t>3/1/2021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3B678-EA16-4041-BE44-3CDF550F6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14831-CEA5-40F9-AC81-63F968709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EBD97-3A70-4844-B92D-1C60454941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5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7144642" y="3344361"/>
            <a:ext cx="34499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5444686" y="789903"/>
            <a:ext cx="493757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UNIT </a:t>
            </a:r>
            <a:r>
              <a:rPr lang="en-US" sz="4400" b="1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latin typeface="Matura MT Script Capitals" panose="03020802060602070202" pitchFamily="66" charset="0"/>
              </a:rPr>
              <a:t>FIVE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C18C78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C18C78"/>
                </a:outerShdw>
              </a:effectLst>
              <a:uLnTx/>
              <a:uFillTx/>
              <a:latin typeface="Matura MT Script Capitals" panose="03020802060602070202" pitchFamily="66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5615571" y="2379926"/>
            <a:ext cx="65133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The dinosaur museum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5615571" y="5073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GRADE 5</a:t>
            </a:r>
          </a:p>
        </p:txBody>
      </p:sp>
      <p:pic>
        <p:nvPicPr>
          <p:cNvPr id="7" name="Picture 2" descr="Kết quả hình ảnh cho dinosaur cartoon gif">
            <a:extLst>
              <a:ext uri="{FF2B5EF4-FFF2-40B4-BE49-F238E27FC236}">
                <a16:creationId xmlns:a16="http://schemas.microsoft.com/office/drawing/2014/main" id="{2D6A8AF1-404E-440E-960C-ED67C0F2B2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232" y="528293"/>
            <a:ext cx="5985803" cy="5801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72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1037153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prstClr val="white"/>
                </a:solidFill>
                <a:latin typeface="Calibri"/>
              </a:rPr>
              <a:t>__________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did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she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see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at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the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beach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?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She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saw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many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seashells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94589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What</a:t>
            </a:r>
            <a:endParaRPr lang="es-E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question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to complete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sentence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32856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116">
            <a:off x="2192641" y="1279007"/>
            <a:ext cx="1743544" cy="794760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8129060" y="1878321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93" y="1124745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white"/>
                </a:solidFill>
                <a:latin typeface="Calibri"/>
              </a:rPr>
              <a:t>NEXT</a:t>
            </a:r>
            <a:endParaRPr lang="es-E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0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548CF-8F4B-4973-B58B-35A128327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LISTEN AND NUMBER</a:t>
            </a:r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83D6CBC-AEC3-408D-B4A2-51E1BC2B0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5" y="1733797"/>
            <a:ext cx="11451791" cy="4191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track-48ff5">
            <a:hlinkClick r:id="" action="ppaction://media"/>
            <a:extLst>
              <a:ext uri="{FF2B5EF4-FFF2-40B4-BE49-F238E27FC236}">
                <a16:creationId xmlns:a16="http://schemas.microsoft.com/office/drawing/2014/main" id="{66A3D50D-8511-40EE-A7F1-034BD9BA2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9371" y="55913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E7D45-7311-45E5-A0FD-13466E3FDF38}"/>
              </a:ext>
            </a:extLst>
          </p:cNvPr>
          <p:cNvSpPr txBox="1"/>
          <p:nvPr/>
        </p:nvSpPr>
        <p:spPr>
          <a:xfrm>
            <a:off x="2050181" y="4360244"/>
            <a:ext cx="69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FBB15D-2860-4BDA-B7F8-1D2DF81F6195}"/>
              </a:ext>
            </a:extLst>
          </p:cNvPr>
          <p:cNvSpPr txBox="1"/>
          <p:nvPr/>
        </p:nvSpPr>
        <p:spPr>
          <a:xfrm>
            <a:off x="5080535" y="4397141"/>
            <a:ext cx="69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1ED8B-AB00-4F62-805B-4DD54AADFE0C}"/>
              </a:ext>
            </a:extLst>
          </p:cNvPr>
          <p:cNvSpPr txBox="1"/>
          <p:nvPr/>
        </p:nvSpPr>
        <p:spPr>
          <a:xfrm>
            <a:off x="11096324" y="4464517"/>
            <a:ext cx="69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242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548CF-8F4B-4973-B58B-35A12832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2" y="365125"/>
            <a:ext cx="11093918" cy="1325563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FF0000"/>
                </a:solidFill>
                <a:effectLst/>
                <a:latin typeface="OpenSans"/>
              </a:rPr>
              <a:t>Listen again and circle the children's favorite things.</a:t>
            </a:r>
            <a:br>
              <a:rPr lang="en-US" b="0" i="0" dirty="0">
                <a:solidFill>
                  <a:srgbClr val="FF0000"/>
                </a:solidFill>
                <a:effectLst/>
                <a:latin typeface="OpenSans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83D6CBC-AEC3-408D-B4A2-51E1BC2B0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62" y="1743422"/>
            <a:ext cx="11244508" cy="4191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track-48ff5">
            <a:hlinkClick r:id="" action="ppaction://media"/>
            <a:extLst>
              <a:ext uri="{FF2B5EF4-FFF2-40B4-BE49-F238E27FC236}">
                <a16:creationId xmlns:a16="http://schemas.microsoft.com/office/drawing/2014/main" id="{66A3D50D-8511-40EE-A7F1-034BD9BA2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7228" y="145243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E7D45-7311-45E5-A0FD-13466E3FDF38}"/>
              </a:ext>
            </a:extLst>
          </p:cNvPr>
          <p:cNvSpPr txBox="1"/>
          <p:nvPr/>
        </p:nvSpPr>
        <p:spPr>
          <a:xfrm>
            <a:off x="2050181" y="4360244"/>
            <a:ext cx="69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FBB15D-2860-4BDA-B7F8-1D2DF81F6195}"/>
              </a:ext>
            </a:extLst>
          </p:cNvPr>
          <p:cNvSpPr txBox="1"/>
          <p:nvPr/>
        </p:nvSpPr>
        <p:spPr>
          <a:xfrm>
            <a:off x="5080535" y="4397141"/>
            <a:ext cx="69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1ED8B-AB00-4F62-805B-4DD54AADFE0C}"/>
              </a:ext>
            </a:extLst>
          </p:cNvPr>
          <p:cNvSpPr txBox="1"/>
          <p:nvPr/>
        </p:nvSpPr>
        <p:spPr>
          <a:xfrm>
            <a:off x="10941945" y="4452642"/>
            <a:ext cx="693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2FBB09-BCEE-4A52-A2B1-5B343E2646F1}"/>
              </a:ext>
            </a:extLst>
          </p:cNvPr>
          <p:cNvSpPr/>
          <p:nvPr/>
        </p:nvSpPr>
        <p:spPr>
          <a:xfrm>
            <a:off x="1491916" y="5428648"/>
            <a:ext cx="818147" cy="39463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F1CB2E-DF4F-42E0-9476-A42B379330E5}"/>
              </a:ext>
            </a:extLst>
          </p:cNvPr>
          <p:cNvSpPr/>
          <p:nvPr/>
        </p:nvSpPr>
        <p:spPr>
          <a:xfrm>
            <a:off x="3185962" y="5419023"/>
            <a:ext cx="1328286" cy="423512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4FB908-E920-40C4-A028-1C7EEBC65D77}"/>
              </a:ext>
            </a:extLst>
          </p:cNvPr>
          <p:cNvSpPr/>
          <p:nvPr/>
        </p:nvSpPr>
        <p:spPr>
          <a:xfrm>
            <a:off x="7026443" y="5390148"/>
            <a:ext cx="1491916" cy="34651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BCF7B5-C819-4B4A-9345-0AE46CD64BFF}"/>
              </a:ext>
            </a:extLst>
          </p:cNvPr>
          <p:cNvSpPr/>
          <p:nvPr/>
        </p:nvSpPr>
        <p:spPr>
          <a:xfrm>
            <a:off x="10453036" y="5496026"/>
            <a:ext cx="1135781" cy="34650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2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E8BC0BA-0393-4ABB-9A35-D770B068DF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443789" y="1395663"/>
          <a:ext cx="10173904" cy="487038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841798">
                  <a:extLst>
                    <a:ext uri="{9D8B030D-6E8A-4147-A177-3AD203B41FA5}">
                      <a16:colId xmlns:a16="http://schemas.microsoft.com/office/drawing/2014/main" val="2569103680"/>
                    </a:ext>
                  </a:extLst>
                </a:gridCol>
                <a:gridCol w="5332106">
                  <a:extLst>
                    <a:ext uri="{9D8B030D-6E8A-4147-A177-3AD203B41FA5}">
                      <a16:colId xmlns:a16="http://schemas.microsoft.com/office/drawing/2014/main" val="2947559045"/>
                    </a:ext>
                  </a:extLst>
                </a:gridCol>
              </a:tblGrid>
              <a:tr h="1397714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Linh   Hoang   Thu   Vinh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cave   zoo   swimming pool   island</a:t>
                      </a: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2383953306"/>
                  </a:ext>
                </a:extLst>
              </a:tr>
              <a:tr h="3472669">
                <a:tc>
                  <a:txBody>
                    <a:bodyPr/>
                    <a:lstStyle/>
                    <a:p>
                      <a:pPr fontAlgn="t"/>
                      <a:r>
                        <a:rPr lang="en-US" sz="3600" b="0" u="sng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Example: </a:t>
                      </a:r>
                    </a:p>
                    <a:p>
                      <a:pPr fontAlgn="t"/>
                      <a:r>
                        <a:rPr lang="en-US" sz="36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Where did Linh go?</a:t>
                      </a:r>
                    </a:p>
                    <a:p>
                      <a:pPr fontAlgn="t"/>
                      <a:r>
                        <a:rPr lang="en-US" sz="36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What did she see?</a:t>
                      </a:r>
                    </a:p>
                    <a:p>
                      <a:pPr fontAlgn="t"/>
                      <a:r>
                        <a:rPr lang="en-US" sz="36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What did she like?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3600" b="0" dirty="0">
                        <a:solidFill>
                          <a:srgbClr val="7030A0"/>
                        </a:solidFill>
                        <a:effectLst/>
                        <a:latin typeface="Script MT Bold" panose="03040602040607080904" pitchFamily="66" charset="0"/>
                      </a:endParaRPr>
                    </a:p>
                    <a:p>
                      <a:pPr fontAlgn="t"/>
                      <a:r>
                        <a:rPr lang="en-US" sz="36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She went to a …</a:t>
                      </a:r>
                    </a:p>
                    <a:p>
                      <a:pPr fontAlgn="t"/>
                      <a:r>
                        <a:rPr lang="en-US" sz="36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She saw …</a:t>
                      </a:r>
                    </a:p>
                    <a:p>
                      <a:pPr fontAlgn="t"/>
                      <a:r>
                        <a:rPr lang="en-US" sz="36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She liked …</a:t>
                      </a:r>
                    </a:p>
                    <a:p>
                      <a:pPr fontAlgn="t"/>
                      <a:endParaRPr lang="en-US" sz="3600" b="0" dirty="0">
                        <a:solidFill>
                          <a:srgbClr val="7030A0"/>
                        </a:solidFill>
                        <a:effectLst/>
                        <a:latin typeface="Script MT Bold" panose="03040602040607080904" pitchFamily="66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118151530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B756594-5B43-4D1B-A1B0-9798B1DCA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5063" y="156278"/>
            <a:ext cx="983801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  <a:t>Ask and answer about the children above.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OpenSans"/>
              </a:rPr>
            </a:br>
            <a:b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86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8C882-D8CC-469B-BA4F-9575DE5AE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LISTEN AND SING</a:t>
            </a:r>
          </a:p>
        </p:txBody>
      </p:sp>
      <p:pic>
        <p:nvPicPr>
          <p:cNvPr id="5" name="Content Placeholder 4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6F71C767-824F-4352-BCF6-B358CC10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12" y="1825624"/>
            <a:ext cx="5089557" cy="5089557"/>
          </a:xfrm>
        </p:spPr>
      </p:pic>
    </p:spTree>
    <p:extLst>
      <p:ext uri="{BB962C8B-B14F-4D97-AF65-F5344CB8AC3E}">
        <p14:creationId xmlns:p14="http://schemas.microsoft.com/office/powerpoint/2010/main" val="3798786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it 5 song">
            <a:hlinkClick r:id="" action="ppaction://media"/>
            <a:extLst>
              <a:ext uri="{FF2B5EF4-FFF2-40B4-BE49-F238E27FC236}">
                <a16:creationId xmlns:a16="http://schemas.microsoft.com/office/drawing/2014/main" id="{2E9005E8-E940-4A8A-A323-A89560C5B1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2" y="3822"/>
            <a:ext cx="12172978" cy="6854178"/>
          </a:xfrm>
        </p:spPr>
      </p:pic>
    </p:spTree>
    <p:extLst>
      <p:ext uri="{BB962C8B-B14F-4D97-AF65-F5344CB8AC3E}">
        <p14:creationId xmlns:p14="http://schemas.microsoft.com/office/powerpoint/2010/main" val="151367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FC0481-4851-4B53-8953-0C80B31031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85134" y="1435510"/>
          <a:ext cx="11533239" cy="5191432"/>
        </p:xfrm>
        <a:graphic>
          <a:graphicData uri="http://schemas.openxmlformats.org/drawingml/2006/table">
            <a:tbl>
              <a:tblPr/>
              <a:tblGrid>
                <a:gridCol w="5456905">
                  <a:extLst>
                    <a:ext uri="{9D8B030D-6E8A-4147-A177-3AD203B41FA5}">
                      <a16:colId xmlns:a16="http://schemas.microsoft.com/office/drawing/2014/main" val="3170121701"/>
                    </a:ext>
                  </a:extLst>
                </a:gridCol>
                <a:gridCol w="6076334">
                  <a:extLst>
                    <a:ext uri="{9D8B030D-6E8A-4147-A177-3AD203B41FA5}">
                      <a16:colId xmlns:a16="http://schemas.microsoft.com/office/drawing/2014/main" val="3411112628"/>
                    </a:ext>
                  </a:extLst>
                </a:gridCol>
              </a:tblGrid>
              <a:tr h="5191432">
                <a:tc>
                  <a:txBody>
                    <a:bodyPr/>
                    <a:lstStyle/>
                    <a:p>
                      <a:pPr fontAlgn="t"/>
                      <a:r>
                        <a:rPr lang="en-US" b="0" dirty="0">
                          <a:effectLst/>
                        </a:rPr>
                        <a:t> 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We use exclamation points (!)</a:t>
                      </a:r>
                    </a:p>
                    <a:p>
                      <a:pPr fontAlgn="t"/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to show strong 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feelings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, for</a:t>
                      </a:r>
                    </a:p>
                    <a:p>
                      <a:pPr fontAlgn="t"/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example, surprise or</a:t>
                      </a:r>
                    </a:p>
                    <a:p>
                      <a:pPr fontAlgn="t"/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</a:rPr>
                        <a:t>excitement, or after an</a:t>
                      </a:r>
                    </a:p>
                    <a:p>
                      <a:pPr fontAlgn="t"/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instruction.</a:t>
                      </a:r>
                    </a:p>
                    <a:p>
                      <a:pPr fontAlgn="t"/>
                      <a:r>
                        <a:rPr lang="en-US" sz="4000" b="0" dirty="0">
                          <a:solidFill>
                            <a:srgbClr val="7030A0"/>
                          </a:solidFill>
                          <a:effectLst/>
                        </a:rPr>
                        <a:t>The dinosaur moved! [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  <a:effectLst/>
                        </a:rPr>
                        <a:t>F</a:t>
                      </a:r>
                      <a:r>
                        <a:rPr lang="en-US" sz="4000" b="0" dirty="0">
                          <a:solidFill>
                            <a:srgbClr val="7030A0"/>
                          </a:solidFill>
                          <a:effectLst/>
                        </a:rPr>
                        <a:t>]</a:t>
                      </a:r>
                    </a:p>
                    <a:p>
                      <a:pPr fontAlgn="t"/>
                      <a:r>
                        <a:rPr lang="en-US" sz="4000" b="0" dirty="0">
                          <a:solidFill>
                            <a:srgbClr val="7030A0"/>
                          </a:solidFill>
                          <a:effectLst/>
                        </a:rPr>
                        <a:t>Don’t touch the bones! [</a:t>
                      </a:r>
                      <a:r>
                        <a:rPr lang="en-US" sz="4000" b="0" dirty="0">
                          <a:solidFill>
                            <a:srgbClr val="FF0000"/>
                          </a:solidFill>
                          <a:effectLst/>
                        </a:rPr>
                        <a:t>I</a:t>
                      </a:r>
                      <a:r>
                        <a:rPr lang="en-US" sz="4000" b="0" dirty="0">
                          <a:solidFill>
                            <a:srgbClr val="7030A0"/>
                          </a:solidFill>
                          <a:effectLst/>
                        </a:rPr>
                        <a:t>]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3600" b="1" dirty="0">
                          <a:solidFill>
                            <a:srgbClr val="FF0000"/>
                          </a:solidFill>
                          <a:effectLst/>
                        </a:rPr>
                        <a:t>4. Imagine you are in a cave. Write some sentences with exclamation point.</a:t>
                      </a:r>
                      <a:endParaRPr lang="en-US" sz="3600" b="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fontAlgn="t"/>
                      <a:r>
                        <a:rPr lang="en-US" sz="44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1. Be careful! </a:t>
                      </a:r>
                      <a:r>
                        <a:rPr lang="en-US" sz="4400" b="0" u="sng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__ I __</a:t>
                      </a:r>
                    </a:p>
                    <a:p>
                      <a:pPr fontAlgn="t"/>
                      <a:r>
                        <a:rPr lang="en-US" sz="44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2. It's so big! _____</a:t>
                      </a:r>
                    </a:p>
                    <a:p>
                      <a:pPr fontAlgn="t"/>
                      <a:r>
                        <a:rPr lang="en-US" sz="44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3. _______________</a:t>
                      </a:r>
                    </a:p>
                    <a:p>
                      <a:pPr fontAlgn="t"/>
                      <a:r>
                        <a:rPr lang="en-US" sz="44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4. _______________</a:t>
                      </a:r>
                    </a:p>
                    <a:p>
                      <a:pPr fontAlgn="t"/>
                      <a:r>
                        <a:rPr lang="en-US" sz="4400" b="0" dirty="0">
                          <a:solidFill>
                            <a:srgbClr val="7030A0"/>
                          </a:solidFill>
                          <a:effectLst/>
                          <a:latin typeface="Script MT Bold" panose="03040602040607080904" pitchFamily="66" charset="0"/>
                        </a:rPr>
                        <a:t>5. _______________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972211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AC5954DA-D248-46A8-9B62-D83242452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217" y="228848"/>
            <a:ext cx="596297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Writing: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 </a:t>
            </a: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Sans"/>
                <a:ea typeface="+mn-ea"/>
                <a:cs typeface="+mn-cs"/>
              </a:rPr>
              <a:t>About me</a:t>
            </a: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00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E78EF-CB67-46C6-B2B7-A6A629BE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" y="3937381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Jokerman" panose="04090605060D06020702" pitchFamily="82" charset="0"/>
              </a:rPr>
              <a:t>WORKBOOK TIME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19F5C7BF-FCD3-423F-8FA5-4102708A6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611" y="691769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73902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84125-459B-4417-AF75-C9510ABD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69874"/>
            <a:ext cx="4630365" cy="1622321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Jokerman" panose="04090605060D06020702" pitchFamily="82" charset="0"/>
              </a:rPr>
              <a:t>GOODBYE!!!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AB6ECEB-980E-405E-A50D-4FAFCDD21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43" y="807593"/>
            <a:ext cx="5239568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56806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So Long Now  Goodbye Song for Kids  Circle Time Songs  The Kiboomers_v720P">
            <a:hlinkClick r:id="" action="ppaction://media"/>
            <a:extLst>
              <a:ext uri="{FF2B5EF4-FFF2-40B4-BE49-F238E27FC236}">
                <a16:creationId xmlns:a16="http://schemas.microsoft.com/office/drawing/2014/main" id="{F76FFDA5-CDD7-42B0-9021-9A7C513D00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6" y="361"/>
            <a:ext cx="12191634" cy="6857639"/>
          </a:xfrm>
        </p:spPr>
      </p:pic>
    </p:spTree>
    <p:extLst>
      <p:ext uri="{BB962C8B-B14F-4D97-AF65-F5344CB8AC3E}">
        <p14:creationId xmlns:p14="http://schemas.microsoft.com/office/powerpoint/2010/main" val="302747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everal&#10;&#10;Description automatically generated">
            <a:extLst>
              <a:ext uri="{FF2B5EF4-FFF2-40B4-BE49-F238E27FC236}">
                <a16:creationId xmlns:a16="http://schemas.microsoft.com/office/drawing/2014/main" id="{A940EFD3-409B-4FEC-99D6-164C847B0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689131"/>
            <a:ext cx="5129784" cy="349379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AF2A72B-394A-49CE-93F9-6B00314B1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914" b="7"/>
          <a:stretch/>
        </p:blipFill>
        <p:spPr>
          <a:xfrm>
            <a:off x="6811178" y="4754881"/>
            <a:ext cx="5129784" cy="183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66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t1s.com - Hello A song for very young learners of English from Super Safari_480p">
            <a:hlinkClick r:id="" action="ppaction://media"/>
            <a:extLst>
              <a:ext uri="{FF2B5EF4-FFF2-40B4-BE49-F238E27FC236}">
                <a16:creationId xmlns:a16="http://schemas.microsoft.com/office/drawing/2014/main" id="{068327F1-AA13-4FBC-B90B-11797FC754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1"/>
          </a:xfrm>
        </p:spPr>
      </p:pic>
    </p:spTree>
    <p:extLst>
      <p:ext uri="{BB962C8B-B14F-4D97-AF65-F5344CB8AC3E}">
        <p14:creationId xmlns:p14="http://schemas.microsoft.com/office/powerpoint/2010/main" val="255359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9302884" y="5942672"/>
            <a:ext cx="915484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white"/>
                </a:solidFill>
                <a:latin typeface="Calibri"/>
              </a:rPr>
              <a:t>START</a:t>
            </a:r>
            <a:endParaRPr lang="es-E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346">
            <a:off x="2589528" y="962619"/>
            <a:ext cx="1725026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7">
            <a:off x="2733108" y="3466578"/>
            <a:ext cx="1718930" cy="786319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925" y="1044989"/>
            <a:ext cx="2015591" cy="797580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7963318" y="3452024"/>
            <a:ext cx="1725026" cy="7863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772523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42 Elipse"/>
          <p:cNvSpPr/>
          <p:nvPr/>
        </p:nvSpPr>
        <p:spPr>
          <a:xfrm>
            <a:off x="5996943" y="3933056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 descr="http://www.movimentotorino.it/site/Question-mark-icon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736" y="317182"/>
            <a:ext cx="2438400" cy="2438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30" y="5390605"/>
            <a:ext cx="5528615" cy="871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2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1037153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prstClr val="white"/>
                </a:solidFill>
                <a:latin typeface="Calibri"/>
              </a:rPr>
              <a:t>________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did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she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go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to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the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zoo?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She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went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to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the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zoo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last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month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11624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When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question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to complete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sentence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42" y="2173655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761" y="1158342"/>
            <a:ext cx="1743547" cy="797580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8425178" y="1933375"/>
            <a:ext cx="1725026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white"/>
                </a:solidFill>
                <a:latin typeface="Calibri"/>
              </a:rPr>
              <a:t>NEXT</a:t>
            </a:r>
            <a:endParaRPr lang="es-E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2937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86000" y="4013469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19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1037153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__________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did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afternoon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I ate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soup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and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an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egg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594589" y="5508522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Click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right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question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word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to complete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sentence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3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1" y="2132856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9116">
            <a:off x="2192641" y="1279007"/>
            <a:ext cx="1743544" cy="794760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8129060" y="1878321"/>
            <a:ext cx="1725026" cy="78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93" y="1124745"/>
            <a:ext cx="1718930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18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white"/>
                </a:solidFill>
                <a:latin typeface="Calibri"/>
              </a:rPr>
              <a:t>NEXT</a:t>
            </a:r>
            <a:endParaRPr lang="es-E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439405" y="5524534"/>
            <a:ext cx="7313191" cy="1037153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prstClr val="white"/>
                </a:solidFill>
                <a:latin typeface="Calibri"/>
              </a:rPr>
              <a:t>__________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did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your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best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friend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go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yesterday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?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She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went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to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the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shopping mall.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85259" y="5468967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Where</a:t>
            </a:r>
            <a:endParaRPr lang="es-ES" sz="32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question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to complete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sentence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6363371" y="1126363"/>
            <a:ext cx="1718930" cy="786319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9" y="2037794"/>
            <a:ext cx="2015591" cy="797580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8276898" y="2002169"/>
            <a:ext cx="1725026" cy="7863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42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49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168906" y="5524534"/>
            <a:ext cx="7887535" cy="1037153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prstClr val="white"/>
                </a:solidFill>
                <a:latin typeface="Calibri"/>
              </a:rPr>
              <a:t>_________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was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the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football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match?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It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was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last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Sunday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989920" y="5468967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When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question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to complete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sentence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634" y="2124008"/>
            <a:ext cx="1923971" cy="761326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691" y="1005863"/>
            <a:ext cx="1743547" cy="797580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8179481" y="1929280"/>
            <a:ext cx="1725026" cy="786319"/>
          </a:xfrm>
          <a:prstGeom prst="rect">
            <a:avLst/>
          </a:prstGeom>
        </p:spPr>
      </p:pic>
      <p:sp>
        <p:nvSpPr>
          <p:cNvPr id="15" name="14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white"/>
                </a:solidFill>
                <a:latin typeface="Calibri"/>
              </a:rPr>
              <a:t>NEXT</a:t>
            </a:r>
            <a:endParaRPr lang="es-E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939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3 Botón de acción: Hacia delante o Siguiente">
            <a:hlinkClick r:id="" action="ppaction://hlinkshowjump?jump=nextslide" highlightClick="1"/>
          </p:cNvPr>
          <p:cNvSpPr/>
          <p:nvPr/>
        </p:nvSpPr>
        <p:spPr>
          <a:xfrm>
            <a:off x="8650040" y="4725144"/>
            <a:ext cx="1102557" cy="475704"/>
          </a:xfrm>
          <a:prstGeom prst="actionButtonForwardNex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prstClr val="white"/>
                </a:solidFill>
                <a:latin typeface="Calibri"/>
              </a:rPr>
              <a:t>NEXT</a:t>
            </a:r>
            <a:endParaRPr lang="es-E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439405" y="5524534"/>
            <a:ext cx="7313191" cy="1037153"/>
          </a:xfrm>
          <a:prstGeom prst="roundRect">
            <a:avLst>
              <a:gd name="adj" fmla="val 14274"/>
            </a:avLst>
          </a:prstGeom>
          <a:solidFill>
            <a:schemeClr val="bg1">
              <a:alpha val="34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>
                <a:solidFill>
                  <a:prstClr val="white"/>
                </a:solidFill>
                <a:latin typeface="Calibri"/>
              </a:rPr>
              <a:t>________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did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you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go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five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days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ago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? I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went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to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the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s-ES_tradnl" sz="2800" dirty="0" err="1">
                <a:solidFill>
                  <a:prstClr val="white"/>
                </a:solidFill>
                <a:latin typeface="Calibri"/>
              </a:rPr>
              <a:t>park</a:t>
            </a:r>
            <a:r>
              <a:rPr lang="es-ES_tradnl" sz="2800" dirty="0">
                <a:solidFill>
                  <a:prstClr val="white"/>
                </a:solidFill>
                <a:latin typeface="Calibri"/>
              </a:rPr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656064" y="5468967"/>
            <a:ext cx="1505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Where</a:t>
            </a:r>
            <a:endParaRPr lang="es-ES" sz="32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783633" y="332656"/>
            <a:ext cx="673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Click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on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right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question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word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to complete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sentence</a:t>
            </a:r>
            <a:r>
              <a:rPr lang="es-ES_tradnl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endParaRPr lang="es-E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7752">
            <a:off x="2238786" y="1306618"/>
            <a:ext cx="1725026" cy="786319"/>
          </a:xfrm>
          <a:prstGeom prst="rect">
            <a:avLst/>
          </a:prstGeom>
        </p:spPr>
      </p:pic>
      <p:pic>
        <p:nvPicPr>
          <p:cNvPr id="36" name="35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0403">
            <a:off x="6217469" y="1033834"/>
            <a:ext cx="1718930" cy="786319"/>
          </a:xfrm>
          <a:prstGeom prst="rect">
            <a:avLst/>
          </a:prstGeom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9" y="2053433"/>
            <a:ext cx="2015591" cy="797580"/>
          </a:xfrm>
          <a:prstGeom prst="rect">
            <a:avLst/>
          </a:prstGeom>
        </p:spPr>
      </p:pic>
      <p:pic>
        <p:nvPicPr>
          <p:cNvPr id="39" name="38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2296">
            <a:off x="8007033" y="1934459"/>
            <a:ext cx="1725026" cy="786319"/>
          </a:xfrm>
          <a:prstGeom prst="rect">
            <a:avLst/>
          </a:prstGeom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1944" y="2859868"/>
            <a:ext cx="1444137" cy="26090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42 Elipse"/>
          <p:cNvSpPr/>
          <p:nvPr/>
        </p:nvSpPr>
        <p:spPr>
          <a:xfrm>
            <a:off x="5996943" y="4005064"/>
            <a:ext cx="216023" cy="1440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32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4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Flow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326</Words>
  <Application>Microsoft Office PowerPoint</Application>
  <PresentationFormat>Widescreen</PresentationFormat>
  <Paragraphs>65</Paragraphs>
  <Slides>19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Arial</vt:lpstr>
      <vt:lpstr>Calibri</vt:lpstr>
      <vt:lpstr>Calibri Light</vt:lpstr>
      <vt:lpstr>Constantia</vt:lpstr>
      <vt:lpstr>Forte</vt:lpstr>
      <vt:lpstr>Gill Sans MT</vt:lpstr>
      <vt:lpstr>Gill Sans Ultra Bold</vt:lpstr>
      <vt:lpstr>Goudy Old Style</vt:lpstr>
      <vt:lpstr>Harrington</vt:lpstr>
      <vt:lpstr>Jokerman</vt:lpstr>
      <vt:lpstr>Matura MT Script Capitals</vt:lpstr>
      <vt:lpstr>OpenSans</vt:lpstr>
      <vt:lpstr>Script MT Bold</vt:lpstr>
      <vt:lpstr>Wingdings 2</vt:lpstr>
      <vt:lpstr>ClassicFrameVTI</vt:lpstr>
      <vt:lpstr>1_Flow</vt:lpstr>
      <vt:lpstr>Tema de Office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NUMBER</vt:lpstr>
      <vt:lpstr>Listen again and circle the children's favorite things. </vt:lpstr>
      <vt:lpstr>Ask and answer about the children above.  </vt:lpstr>
      <vt:lpstr>LISTEN AND SING</vt:lpstr>
      <vt:lpstr>PowerPoint Presentation</vt:lpstr>
      <vt:lpstr>PowerPoint Presentation</vt:lpstr>
      <vt:lpstr>WORKBOOK TIME</vt:lpstr>
      <vt:lpstr>GOODBYE!!!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CHAU HO</cp:lastModifiedBy>
  <cp:revision>12</cp:revision>
  <dcterms:created xsi:type="dcterms:W3CDTF">2021-02-21T08:54:51Z</dcterms:created>
  <dcterms:modified xsi:type="dcterms:W3CDTF">2021-03-01T02:55:24Z</dcterms:modified>
</cp:coreProperties>
</file>